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_rels/presentation.xml.rels" ContentType="application/vnd.openxmlformats-package.relationships+xml"/>
  <Override PartName="/ppt/media/image12.gif" ContentType="image/gif"/>
  <Override PartName="/ppt/media/image7.png" ContentType="image/png"/>
  <Override PartName="/ppt/media/image13.png" ContentType="image/png"/>
  <Override PartName="/ppt/media/image11.jpeg" ContentType="image/jpeg"/>
  <Override PartName="/ppt/media/image9.jpeg" ContentType="image/jpeg"/>
  <Override PartName="/ppt/media/image8.png" ContentType="image/png"/>
  <Override PartName="/ppt/media/image14.jpeg" ContentType="image/jpeg"/>
  <Override PartName="/ppt/media/image6.jpeg" ContentType="image/jpeg"/>
  <Override PartName="/ppt/media/image10.png" ContentType="image/png"/>
  <Override PartName="/ppt/media/image27.jpeg" ContentType="image/jpeg"/>
  <Override PartName="/ppt/media/image5.png" ContentType="image/png"/>
  <Override PartName="/ppt/media/image28.png" ContentType="image/png"/>
  <Override PartName="/ppt/media/image4.jpeg" ContentType="image/jpeg"/>
  <Override PartName="/ppt/media/image2.png" ContentType="image/png"/>
  <Override PartName="/ppt/media/image25.png" ContentType="image/png"/>
  <Override PartName="/ppt/media/image29.png" ContentType="image/png"/>
  <Override PartName="/ppt/media/image26.jpeg" ContentType="image/jpeg"/>
  <Override PartName="/ppt/media/image23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21.png" ContentType="image/png"/>
  <Override PartName="/ppt/media/image18.jpeg" ContentType="image/jpeg"/>
  <Override PartName="/ppt/media/image1.png" ContentType="image/png"/>
  <Override PartName="/ppt/media/image24.png" ContentType="image/png"/>
  <Override PartName="/ppt/media/image16.jpeg" ContentType="image/jpeg"/>
  <Override PartName="/ppt/media/image15.jpeg" ContentType="image/jpeg"/>
  <Override PartName="/ppt/media/image3.png" ContentType="image/png"/>
  <Override PartName="/ppt/media/image17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ffffff"/>
                </a:solidFill>
                <a:latin typeface="Goudy Old Style"/>
              </a:rPr>
              <a:t>Click to move the slide</a:t>
            </a:r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30AD3D5-36AC-4BD2-9DDB-138F4010BD8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04C915-3D80-4425-B47A-5B6660ECD657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de-DE" sz="1200" spc="-1" strike="noStrike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E18D006-AEA3-4B76-BFEE-941B5490A5B3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8B4E33-0CE7-48DD-9B28-EC5A14A726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995CD8-D017-426F-8248-3F1D3A35B0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0B8906-F508-4639-AD6B-883D38389E7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9E8AA6-F7A9-4592-ACC8-49AD06EBE54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D1B069-1B09-44F6-A0B9-2FC1F9D52F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171666-6C76-45D0-BBB0-276636F36C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F0FA6C-8382-47EC-8E54-14BC22FED2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D1E3FD-2D94-4433-B4A2-994D356896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4FD4F2-9CBB-4A11-B237-EC901CBCCF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4CB7CA-DCBD-4B59-81AD-4AAE5580E9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06836F-FC9E-4609-855C-DA96E0E00C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5F5775-F94D-4718-8B8D-4F4B6201DC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BE09ADC-08A8-4A7A-BC32-46143EA959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62A1A5-0E0C-4870-8E81-C932B4E31B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F049718-E0B1-4751-B933-C38A963E47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8689A1-ED22-4570-97A8-F26AE12881A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B2ED1D-0D4E-48EE-B0C9-8DF249DC1DB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96E166-794B-4C86-B3A2-A7CF124F50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817F5D-E2BC-424A-9488-B44E525CE1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B5B03CE-416A-4DAA-AFBE-2397F9A55B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81D327-C3B0-4803-B5E2-3C9769F23E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93AA58-A246-45FE-84F1-6A9B47D866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141930-5291-4F58-824F-2724D154C5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6776E2-2E15-4E91-A266-E8EED9BD4A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Mastertitelformat </a:t>
            </a:r>
            <a:r>
              <a:rPr b="0" lang="de-DE" sz="5400" spc="-1" strike="noStrike">
                <a:solidFill>
                  <a:srgbClr val="f4edd8"/>
                </a:solidFill>
                <a:latin typeface="Goudy Old Style"/>
              </a:rPr>
              <a:t>bearbeiten</a:t>
            </a:r>
            <a:endParaRPr b="0" lang="de-DE" sz="54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&lt;date/time&gt;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B7808B6-B86B-41F1-B220-59A90700A105}" type="slidenum"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300" spc="-1" strike="noStrike">
                <a:solidFill>
                  <a:srgbClr val="f4edd8"/>
                </a:solidFill>
                <a:latin typeface="Goudy Old Style"/>
              </a:rPr>
              <a:t>Click to edit the outline text format</a:t>
            </a: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f4edd8"/>
                </a:solidFill>
                <a:latin typeface="Goudy Old Style"/>
              </a:rPr>
              <a:t>Second Outline Level</a:t>
            </a:r>
            <a:endParaRPr b="0" lang="de-DE" sz="1800" spc="-1" strike="noStrike">
              <a:solidFill>
                <a:srgbClr val="f4edd8"/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Third Outline Level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Fourth Outline Level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Fifth Outline Level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Sixth Outline Level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f4edd8"/>
                </a:solidFill>
                <a:latin typeface="Goudy Old Style"/>
              </a:rPr>
              <a:t>Seventh Outline Level</a:t>
            </a:r>
            <a:endParaRPr b="0" lang="de-DE" sz="2000" spc="-1" strike="noStrike">
              <a:solidFill>
                <a:srgbClr val="f4edd8"/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de-DE" sz="4600" spc="-1" strike="noStrike">
                <a:solidFill>
                  <a:srgbClr val="f4edd8"/>
                </a:solidFill>
                <a:latin typeface="Goudy Old Style"/>
              </a:rPr>
              <a:t>Mastertitelformat bearbeiten</a:t>
            </a:r>
            <a:endParaRPr b="0" lang="de-DE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Autofit/>
          </a:bodyPr>
          <a:p>
            <a:pPr marL="343080" indent="-30600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300" spc="-1" strike="noStrike">
                <a:solidFill>
                  <a:srgbClr val="f4edd8"/>
                </a:solidFill>
                <a:latin typeface="Goudy Old Style"/>
              </a:rPr>
              <a:t>Mastertextformat bearbeiten</a:t>
            </a:r>
            <a:endParaRPr b="0" lang="de-DE" sz="2300" spc="-1" strike="noStrike">
              <a:solidFill>
                <a:srgbClr val="f4edd8"/>
              </a:solidFill>
              <a:latin typeface="Goudy Old Style"/>
            </a:endParaRPr>
          </a:p>
          <a:p>
            <a:pPr lvl="1" marL="720000" indent="-27000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de-DE" sz="2100" spc="-1" strike="noStrike">
                <a:solidFill>
                  <a:srgbClr val="f4edd8"/>
                </a:solidFill>
                <a:latin typeface="Goudy Old Style"/>
              </a:rPr>
              <a:t>Zweite Ebene</a:t>
            </a:r>
            <a:endParaRPr b="0" lang="de-DE" sz="2100" spc="-1" strike="noStrike">
              <a:solidFill>
                <a:srgbClr val="f4edd8"/>
              </a:solidFill>
              <a:latin typeface="Goudy Old Style"/>
            </a:endParaRPr>
          </a:p>
          <a:p>
            <a:pPr lvl="2" marL="1026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1800" spc="-1" strike="noStrike">
                <a:solidFill>
                  <a:srgbClr val="f4edd8"/>
                </a:solidFill>
                <a:latin typeface="Goudy Old Style"/>
              </a:rPr>
              <a:t>Dritte Ebene</a:t>
            </a:r>
            <a:endParaRPr b="0" lang="de-DE" sz="1800" spc="-1" strike="noStrike">
              <a:solidFill>
                <a:srgbClr val="f4edd8"/>
              </a:solidFill>
              <a:latin typeface="Goudy Old Style"/>
            </a:endParaRPr>
          </a:p>
          <a:p>
            <a:pPr lvl="3" marL="1386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Vierte 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  <a:p>
            <a:pPr lvl="4" marL="1674000" indent="-21600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1600" spc="-1" strike="noStrike">
                <a:solidFill>
                  <a:srgbClr val="f4edd8"/>
                </a:solidFill>
                <a:latin typeface="Goudy Old Style"/>
              </a:rPr>
              <a:t>Fünfte Ebene</a:t>
            </a:r>
            <a:endParaRPr b="0" lang="de-DE" sz="1600" spc="-1" strike="noStrike">
              <a:solidFill>
                <a:srgbClr val="f4edd8"/>
              </a:solidFill>
              <a:latin typeface="Goudy Old Style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&lt;date/time&gt;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DE" sz="1100" spc="-1" strike="noStrike">
                <a:solidFill>
                  <a:srgbClr val="f2f2f2"/>
                </a:solidFill>
                <a:latin typeface="Goudy Old Styl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346629-0AC8-4DE8-8C39-561D203101E3}" type="slidenum">
              <a:rPr b="0" lang="de-DE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hyperlink" Target="https://www.dhuenn.com/automaten/snacks-suessigkeiten/" TargetMode="External"/><Relationship Id="rId3" Type="http://schemas.openxmlformats.org/officeDocument/2006/relationships/hyperlink" Target="https://www.dhuenn.com/automaten/snacks-suessigkeiten/" TargetMode="External"/><Relationship Id="rId4" Type="http://schemas.openxmlformats.org/officeDocument/2006/relationships/hyperlink" Target="https://www.dhuenn.com/automaten/snacks-suessigkeiten/" TargetMode="External"/><Relationship Id="rId5" Type="http://schemas.openxmlformats.org/officeDocument/2006/relationships/hyperlink" Target="https://www.dhuenn.com/automaten/snacks-suessigkeiten/" TargetMode="External"/><Relationship Id="rId6" Type="http://schemas.openxmlformats.org/officeDocument/2006/relationships/hyperlink" Target="https://www.dhuenn.com/automaten/snacks-suessigkeiten/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www.kms-handel-shop.de/arcade-games/greifer/buzz-and-win-greifautomat_44408_16414" TargetMode="External"/><Relationship Id="rId9" Type="http://schemas.openxmlformats.org/officeDocument/2006/relationships/hyperlink" Target="https://www.kms-handel-shop.de/arcade-games/greifer/buzz-and-win-greifautomat_44408_16414" TargetMode="External"/><Relationship Id="rId10" Type="http://schemas.openxmlformats.org/officeDocument/2006/relationships/hyperlink" Target="https://www.kms-handel-shop.de/arcade-games/greifer/buzz-and-win-greifautomat_44408_16414" TargetMode="External"/><Relationship Id="rId1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Bild 4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9" name="Freihandform 5"/>
          <p:cNvSpPr/>
          <p:nvPr/>
        </p:nvSpPr>
        <p:spPr>
          <a:xfrm rot="5400000">
            <a:off x="7132320" y="1385640"/>
            <a:ext cx="4030920" cy="410004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  <a:effectLst>
            <a:outerShdw algn="tl"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287480" y="1729080"/>
            <a:ext cx="3484800" cy="15483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de-DE" sz="4000" spc="-1" strike="noStrike">
                <a:solidFill>
                  <a:srgbClr val="f4edd8"/>
                </a:solidFill>
                <a:latin typeface="Avenir Next LT Pro"/>
              </a:rPr>
              <a:t>Süßigkeiten-Automat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7390080" y="3909600"/>
            <a:ext cx="3484800" cy="127476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 fontScale="83000"/>
          </a:bodyPr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Avenir Next LT Pro"/>
              </a:rPr>
              <a:t>Oliver Ilczuk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Avenir Next LT Pro"/>
              </a:rPr>
              <a:t>Hendrik Günster</a:t>
            </a:r>
            <a:endParaRPr b="0" lang="en-US" sz="23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de-DE" sz="2300" spc="-1" strike="noStrike">
                <a:solidFill>
                  <a:srgbClr val="ffffff"/>
                </a:solidFill>
                <a:latin typeface="Avenir Next LT Pro"/>
              </a:rPr>
              <a:t>Timo Katzenberger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92" name="Textfeld 3"/>
          <p:cNvSpPr/>
          <p:nvPr/>
        </p:nvSpPr>
        <p:spPr>
          <a:xfrm>
            <a:off x="9949320" y="6437880"/>
            <a:ext cx="2242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venir Next LT Pro"/>
              </a:rPr>
              <a:t>P-Seminar Robotik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Textfeld 5"/>
          <p:cNvSpPr/>
          <p:nvPr/>
        </p:nvSpPr>
        <p:spPr>
          <a:xfrm>
            <a:off x="1175760" y="1954440"/>
            <a:ext cx="4412880" cy="26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6600" spc="-1" strike="noStrike">
                <a:solidFill>
                  <a:srgbClr val="ffffff"/>
                </a:solidFill>
                <a:latin typeface="Goudy Old Style"/>
              </a:rPr>
              <a:t>Bild!</a:t>
            </a:r>
            <a:endParaRPr b="0" lang="en-US" sz="16600" spc="-1" strike="noStrike">
              <a:latin typeface="Arial"/>
            </a:endParaRPr>
          </a:p>
        </p:txBody>
      </p:sp>
      <p:pic>
        <p:nvPicPr>
          <p:cNvPr id="94" name="Grafik 7" descr="Ein Bild, das Text, Arbeitstisch enthält."/>
          <p:cNvPicPr/>
          <p:nvPr/>
        </p:nvPicPr>
        <p:blipFill>
          <a:blip r:embed="rId4"/>
          <a:srcRect l="0" t="22998" r="0" b="17312"/>
          <a:stretch/>
        </p:blipFill>
        <p:spPr>
          <a:xfrm>
            <a:off x="1419480" y="1420560"/>
            <a:ext cx="4002480" cy="40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rafik 1" descr="Ein Bild, das Text, Arbeitstisch enthält."/>
          <p:cNvPicPr/>
          <p:nvPr/>
        </p:nvPicPr>
        <p:blipFill>
          <a:blip r:embed="rId1"/>
          <a:srcRect l="0" t="22998" r="0" b="17312"/>
          <a:stretch/>
        </p:blipFill>
        <p:spPr>
          <a:xfrm>
            <a:off x="3750120" y="1066320"/>
            <a:ext cx="4691160" cy="472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feld 3"/>
          <p:cNvSpPr/>
          <p:nvPr/>
        </p:nvSpPr>
        <p:spPr>
          <a:xfrm>
            <a:off x="765360" y="397440"/>
            <a:ext cx="4174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ffffff"/>
                </a:solidFill>
                <a:latin typeface="Avenir Next LT Pro"/>
              </a:rPr>
              <a:t>5. Programm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5" name="TextBox 6"/>
          <p:cNvSpPr/>
          <p:nvPr/>
        </p:nvSpPr>
        <p:spPr>
          <a:xfrm>
            <a:off x="3464640" y="5875560"/>
            <a:ext cx="609012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/>
                </a:solidFill>
                <a:latin typeface="Avenir Next LT Pro"/>
              </a:rPr>
              <a:t>https://www.reddit.com/r/ProgrammerHumor/comments/ic823c/userfist_name/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16" name="Picture 8" descr="Diagram, engineering drawing&#10;&#10;Description automatically generated"/>
          <p:cNvPicPr/>
          <p:nvPr/>
        </p:nvPicPr>
        <p:blipFill>
          <a:blip r:embed="rId1"/>
          <a:stretch/>
        </p:blipFill>
        <p:spPr>
          <a:xfrm>
            <a:off x="3660840" y="982440"/>
            <a:ext cx="4870440" cy="487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feld 3"/>
          <p:cNvSpPr/>
          <p:nvPr/>
        </p:nvSpPr>
        <p:spPr>
          <a:xfrm>
            <a:off x="765360" y="397440"/>
            <a:ext cx="5114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ffffff"/>
                </a:solidFill>
                <a:latin typeface="Avenir Next LT Pro"/>
              </a:rPr>
              <a:t>5. Programm: Aufbau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8" name="Picture 18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3047400" y="1091520"/>
            <a:ext cx="6096960" cy="529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feld 3"/>
          <p:cNvSpPr/>
          <p:nvPr/>
        </p:nvSpPr>
        <p:spPr>
          <a:xfrm>
            <a:off x="765360" y="397440"/>
            <a:ext cx="65498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ffffff"/>
                </a:solidFill>
                <a:latin typeface="Avenir Next LT Pro"/>
              </a:rPr>
              <a:t>5. Programm: Wichtige Auszüge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0" name="Picture 9" descr=""/>
          <p:cNvPicPr/>
          <p:nvPr/>
        </p:nvPicPr>
        <p:blipFill>
          <a:blip r:embed="rId1"/>
          <a:stretch/>
        </p:blipFill>
        <p:spPr>
          <a:xfrm>
            <a:off x="765360" y="1859760"/>
            <a:ext cx="4678920" cy="104868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18" descr=""/>
          <p:cNvPicPr/>
          <p:nvPr/>
        </p:nvPicPr>
        <p:blipFill>
          <a:blip r:embed="rId2"/>
          <a:stretch/>
        </p:blipFill>
        <p:spPr>
          <a:xfrm>
            <a:off x="3837960" y="3097800"/>
            <a:ext cx="3514680" cy="336240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20" descr=""/>
          <p:cNvPicPr/>
          <p:nvPr/>
        </p:nvPicPr>
        <p:blipFill>
          <a:blip r:embed="rId3"/>
          <a:stretch/>
        </p:blipFill>
        <p:spPr>
          <a:xfrm>
            <a:off x="5567400" y="1859760"/>
            <a:ext cx="6243840" cy="1044720"/>
          </a:xfrm>
          <a:prstGeom prst="rect">
            <a:avLst/>
          </a:prstGeom>
          <a:ln w="0">
            <a:noFill/>
          </a:ln>
        </p:spPr>
      </p:pic>
      <p:sp>
        <p:nvSpPr>
          <p:cNvPr id="123" name="TextBox 22"/>
          <p:cNvSpPr/>
          <p:nvPr/>
        </p:nvSpPr>
        <p:spPr>
          <a:xfrm>
            <a:off x="765360" y="3020040"/>
            <a:ext cx="240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Nutzer Eingabe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TextBox 23"/>
          <p:cNvSpPr/>
          <p:nvPr/>
        </p:nvSpPr>
        <p:spPr>
          <a:xfrm>
            <a:off x="9273240" y="2913120"/>
            <a:ext cx="240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ffffff"/>
                </a:solidFill>
                <a:latin typeface="Avenir Next LT Pro"/>
              </a:rPr>
              <a:t>Geldannahme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TextBox 24"/>
          <p:cNvSpPr/>
          <p:nvPr/>
        </p:nvSpPr>
        <p:spPr>
          <a:xfrm>
            <a:off x="7353000" y="6091200"/>
            <a:ext cx="2405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Warenausgabe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feld 3"/>
          <p:cNvSpPr/>
          <p:nvPr/>
        </p:nvSpPr>
        <p:spPr>
          <a:xfrm>
            <a:off x="765360" y="397440"/>
            <a:ext cx="550944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3200" spc="-1" strike="noStrike">
                <a:solidFill>
                  <a:srgbClr val="ffffff"/>
                </a:solidFill>
                <a:latin typeface="Avenir Next LT Pro"/>
              </a:rPr>
              <a:t>5. Programm: Highlights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TextBox 1"/>
          <p:cNvSpPr/>
          <p:nvPr/>
        </p:nvSpPr>
        <p:spPr>
          <a:xfrm>
            <a:off x="1412280" y="1527840"/>
            <a:ext cx="998820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ffffff"/>
                </a:solidFill>
                <a:latin typeface="Avenir Next LT Pro"/>
              </a:rPr>
              <a:t>Neue Wege wagen: C statt Lego Mindstorms Programm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ffffff"/>
                </a:solidFill>
                <a:latin typeface="Avenir Next LT Pro"/>
              </a:rPr>
              <a:t>Große Herausforderung: Lego Farbsensor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venir Next LT Pro"/>
              </a:rPr>
              <a:t>Krisenmanegement: OpenSCAD und der 3D Drucker meines Bruders als Rettung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8" name="Picture 4" descr="Text&#10;&#10;Description automatically generated"/>
          <p:cNvPicPr/>
          <p:nvPr/>
        </p:nvPicPr>
        <p:blipFill>
          <a:blip r:embed="rId1"/>
          <a:srcRect l="-642" t="2506" r="642" b="46642"/>
          <a:stretch/>
        </p:blipFill>
        <p:spPr>
          <a:xfrm>
            <a:off x="8096040" y="2136600"/>
            <a:ext cx="3907440" cy="850320"/>
          </a:xfrm>
          <a:prstGeom prst="rect">
            <a:avLst/>
          </a:prstGeom>
          <a:ln w="0">
            <a:noFill/>
          </a:ln>
        </p:spPr>
      </p:pic>
      <p:sp>
        <p:nvSpPr>
          <p:cNvPr id="129" name="TextBox 5"/>
          <p:cNvSpPr/>
          <p:nvPr/>
        </p:nvSpPr>
        <p:spPr>
          <a:xfrm>
            <a:off x="8020800" y="2991600"/>
            <a:ext cx="39074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https://cboard.cprogramming.com/cplusplus-programming/165195-segmentation-fault-core-dumped.html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30" name="Picture 7" descr="A picture containing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9974520" y="178200"/>
            <a:ext cx="1226520" cy="1722600"/>
          </a:xfrm>
          <a:prstGeom prst="rect">
            <a:avLst/>
          </a:prstGeom>
          <a:ln w="0">
            <a:noFill/>
          </a:ln>
        </p:spPr>
      </p:pic>
      <p:sp>
        <p:nvSpPr>
          <p:cNvPr id="131" name="TextBox 8"/>
          <p:cNvSpPr/>
          <p:nvPr/>
        </p:nvSpPr>
        <p:spPr>
          <a:xfrm>
            <a:off x="8870400" y="1892880"/>
            <a:ext cx="324828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https://en.wikipedia.org/wiki/The_C_Programming_Language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32" name="Picture 10" descr="A picture containing electronics, camera, microwave, projector&#10;&#10;Description automatically generated"/>
          <p:cNvPicPr/>
          <p:nvPr/>
        </p:nvPicPr>
        <p:blipFill>
          <a:blip r:embed="rId3"/>
          <a:stretch/>
        </p:blipFill>
        <p:spPr>
          <a:xfrm>
            <a:off x="1798200" y="3236040"/>
            <a:ext cx="1186200" cy="101160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" descr="A picture containing camera, projector&#10;&#10;Description automatically generated"/>
          <p:cNvPicPr/>
          <p:nvPr/>
        </p:nvPicPr>
        <p:blipFill>
          <a:blip r:embed="rId4"/>
          <a:stretch/>
        </p:blipFill>
        <p:spPr>
          <a:xfrm>
            <a:off x="4687920" y="3267000"/>
            <a:ext cx="1009440" cy="1009440"/>
          </a:xfrm>
          <a:prstGeom prst="rect">
            <a:avLst/>
          </a:prstGeom>
          <a:ln w="0">
            <a:noFill/>
          </a:ln>
        </p:spPr>
      </p:pic>
      <p:sp>
        <p:nvSpPr>
          <p:cNvPr id="134" name="TextBox 14"/>
          <p:cNvSpPr/>
          <p:nvPr/>
        </p:nvSpPr>
        <p:spPr>
          <a:xfrm>
            <a:off x="1667880" y="4240800"/>
            <a:ext cx="2633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https://www.amazon.com/Lego-Mindstorms-Ev3-Color-Sensor/dp/B00E1QNH2W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5" name="TextBox 15"/>
          <p:cNvSpPr/>
          <p:nvPr/>
        </p:nvSpPr>
        <p:spPr>
          <a:xfrm>
            <a:off x="4586760" y="4292640"/>
            <a:ext cx="222192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https://www.ebay.com/itm/202700146309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36" name="Picture 18" descr="Logo&#10;&#10;Description automatically generated"/>
          <p:cNvPicPr/>
          <p:nvPr/>
        </p:nvPicPr>
        <p:blipFill>
          <a:blip r:embed="rId5"/>
          <a:stretch/>
        </p:blipFill>
        <p:spPr>
          <a:xfrm>
            <a:off x="1796760" y="5157360"/>
            <a:ext cx="2739600" cy="853200"/>
          </a:xfrm>
          <a:prstGeom prst="rect">
            <a:avLst/>
          </a:prstGeom>
          <a:ln w="0">
            <a:noFill/>
          </a:ln>
        </p:spPr>
      </p:pic>
      <p:sp>
        <p:nvSpPr>
          <p:cNvPr id="137" name="TextBox 19"/>
          <p:cNvSpPr/>
          <p:nvPr/>
        </p:nvSpPr>
        <p:spPr>
          <a:xfrm>
            <a:off x="1694520" y="6032880"/>
            <a:ext cx="299304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Avenir Next LT Pro"/>
              </a:rPr>
              <a:t>https://www.facebook.com/openscad/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6"/>
          <a:srcRect l="61781" t="9851" r="10092" b="30138"/>
          <a:stretch/>
        </p:blipFill>
        <p:spPr>
          <a:xfrm>
            <a:off x="7543800" y="4971600"/>
            <a:ext cx="2971440" cy="178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feld 3"/>
          <p:cNvSpPr/>
          <p:nvPr/>
        </p:nvSpPr>
        <p:spPr>
          <a:xfrm>
            <a:off x="1701720" y="1536120"/>
            <a:ext cx="8788320" cy="37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de-DE" sz="8000" spc="-1" strike="noStrike">
                <a:solidFill>
                  <a:srgbClr val="ffffff"/>
                </a:solidFill>
                <a:latin typeface="Avenir Next LT Pro"/>
              </a:rPr>
              <a:t>Vielen Dank für die Aufmerksamkeit!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hteck 5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Bild 2" descr=""/>
          <p:cNvPicPr/>
          <p:nvPr/>
        </p:nvPicPr>
        <p:blipFill>
          <a:blip r:embed="rId3"/>
          <a:stretch/>
        </p:blipFill>
        <p:spPr>
          <a:xfrm>
            <a:off x="-8640" y="0"/>
            <a:ext cx="6095520" cy="6857640"/>
          </a:xfrm>
          <a:prstGeom prst="rect">
            <a:avLst/>
          </a:prstGeom>
          <a:ln w="0">
            <a:noFill/>
          </a:ln>
        </p:spPr>
      </p:pic>
      <p:pic>
        <p:nvPicPr>
          <p:cNvPr id="97" name="Bild 56" descr=""/>
          <p:cNvPicPr/>
          <p:nvPr/>
        </p:nvPicPr>
        <p:blipFill>
          <a:blip r:embed="rId4"/>
          <a:stretch/>
        </p:blipFill>
        <p:spPr>
          <a:xfrm>
            <a:off x="6257160" y="0"/>
            <a:ext cx="5934600" cy="685764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900480" y="609480"/>
            <a:ext cx="4537800" cy="97020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de-DE" sz="4000" spc="-1" strike="noStrike">
                <a:solidFill>
                  <a:srgbClr val="f4edd8"/>
                </a:solidFill>
                <a:latin typeface="Avenir Next LT Pro"/>
              </a:rPr>
              <a:t>Gliederung</a:t>
            </a:r>
            <a:r>
              <a:rPr b="0" lang="de-DE" sz="4000" spc="-1" strike="noStrike">
                <a:solidFill>
                  <a:srgbClr val="f4edd8"/>
                </a:solidFill>
                <a:latin typeface="Avenir Next LT Pro"/>
              </a:rPr>
              <a:t>	</a:t>
            </a:r>
            <a:endParaRPr b="0" lang="de-DE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900480" y="2597760"/>
            <a:ext cx="4403160" cy="4058280"/>
          </a:xfrm>
          <a:prstGeom prst="rect">
            <a:avLst/>
          </a:prstGeom>
          <a:noFill/>
          <a:ln w="0">
            <a:noFill/>
          </a:ln>
          <a:effectLst>
            <a:outerShdw dist="0" dir="0" blurRad="25560" rotWithShape="0">
              <a:srgbClr val="000000">
                <a:alpha val="46000"/>
              </a:srgbClr>
            </a:outerShdw>
          </a:effectLst>
        </p:spPr>
        <p:txBody>
          <a:bodyPr anchor="t">
            <a:normAutofit/>
          </a:bodyPr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Vorstellung der Idee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Vorführung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Arbeitstagebuch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Alternativen und Machbarkeit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43080" indent="-30600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de-DE" sz="2400" spc="-1" strike="noStrike">
                <a:solidFill>
                  <a:srgbClr val="f4edd8"/>
                </a:solidFill>
                <a:latin typeface="Avenir Next LT Pro"/>
              </a:rPr>
              <a:t>Programm </a:t>
            </a: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 marL="3708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  <a:p>
            <a:pPr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de-DE" sz="2400" spc="-1" strike="noStrike">
              <a:solidFill>
                <a:srgbClr val="f4edd8"/>
              </a:solidFill>
              <a:latin typeface="Goudy Old Style"/>
            </a:endParaRPr>
          </a:p>
        </p:txBody>
      </p:sp>
      <p:pic>
        <p:nvPicPr>
          <p:cNvPr id="100" name="Grafik 3" descr="Ein Bild, das Text, Arbeitstisch enthält."/>
          <p:cNvPicPr/>
          <p:nvPr/>
        </p:nvPicPr>
        <p:blipFill>
          <a:blip r:embed="rId5"/>
          <a:srcRect l="0" t="22998" r="0" b="17312"/>
          <a:stretch/>
        </p:blipFill>
        <p:spPr>
          <a:xfrm>
            <a:off x="1037880" y="1413360"/>
            <a:ext cx="4002480" cy="403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feld 3"/>
          <p:cNvSpPr/>
          <p:nvPr/>
        </p:nvSpPr>
        <p:spPr>
          <a:xfrm>
            <a:off x="746280" y="466200"/>
            <a:ext cx="6223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2800" spc="-1" strike="noStrike">
                <a:solidFill>
                  <a:srgbClr val="ffffff"/>
                </a:solidFill>
                <a:latin typeface="Avenir Next LT Pro"/>
              </a:rPr>
              <a:t>1. Vorstellung der Idee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2" name="Picture 2" descr="Snackautomaten, Süßigkeitenautomat, Aufsteller, Süßwaren | Dhünn GmbH, Köln"/>
          <p:cNvPicPr/>
          <p:nvPr/>
        </p:nvPicPr>
        <p:blipFill>
          <a:blip r:embed="rId1"/>
          <a:stretch/>
        </p:blipFill>
        <p:spPr>
          <a:xfrm>
            <a:off x="6969960" y="1464840"/>
            <a:ext cx="3269880" cy="4616280"/>
          </a:xfrm>
          <a:prstGeom prst="rect">
            <a:avLst/>
          </a:prstGeom>
          <a:ln w="0">
            <a:noFill/>
          </a:ln>
        </p:spPr>
      </p:pic>
      <p:sp>
        <p:nvSpPr>
          <p:cNvPr id="103" name="Textfeld 4"/>
          <p:cNvSpPr/>
          <p:nvPr/>
        </p:nvSpPr>
        <p:spPr>
          <a:xfrm>
            <a:off x="6969960" y="6161040"/>
            <a:ext cx="3816360" cy="42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2"/>
              </a:rPr>
              <a:t>Snackautomaten, </a:t>
            </a: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3"/>
              </a:rPr>
              <a:t>Süßigkeitenautomat</a:t>
            </a: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4"/>
              </a:rPr>
              <a:t>, Aufsteller, Süßwaren | </a:t>
            </a: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5"/>
              </a:rPr>
              <a:t>Dhünn</a:t>
            </a:r>
            <a:r>
              <a:rPr b="0" lang="de-DE" sz="1100" spc="-1" strike="noStrike" u="sng">
                <a:solidFill>
                  <a:srgbClr val="ffffff"/>
                </a:solidFill>
                <a:uFillTx/>
                <a:latin typeface="Avenir Next LT Pro"/>
                <a:hlinkClick r:id="rId6"/>
              </a:rPr>
              <a:t> GmbH, Köln (dhuenn.com)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04" name="Picture 4" descr="Buzz and Win Greifautomat | KMS Handels GmbH Shop"/>
          <p:cNvPicPr/>
          <p:nvPr/>
        </p:nvPicPr>
        <p:blipFill>
          <a:blip r:embed="rId7"/>
          <a:stretch/>
        </p:blipFill>
        <p:spPr>
          <a:xfrm>
            <a:off x="539640" y="1464840"/>
            <a:ext cx="4767480" cy="4767480"/>
          </a:xfrm>
          <a:prstGeom prst="rect">
            <a:avLst/>
          </a:prstGeom>
          <a:ln w="0">
            <a:noFill/>
          </a:ln>
        </p:spPr>
      </p:pic>
      <p:sp>
        <p:nvSpPr>
          <p:cNvPr id="105" name="Textfeld 5"/>
          <p:cNvSpPr/>
          <p:nvPr/>
        </p:nvSpPr>
        <p:spPr>
          <a:xfrm>
            <a:off x="1405440" y="6091920"/>
            <a:ext cx="3321360" cy="4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050" spc="-1" strike="noStrike" u="sng">
                <a:solidFill>
                  <a:srgbClr val="ffffff"/>
                </a:solidFill>
                <a:uFillTx/>
                <a:latin typeface="Avenir Next LT Pro"/>
                <a:hlinkClick r:id="rId8"/>
              </a:rPr>
              <a:t>Buzz and </a:t>
            </a:r>
            <a:r>
              <a:rPr b="0" lang="de-DE" sz="1050" spc="-1" strike="noStrike" u="sng">
                <a:solidFill>
                  <a:srgbClr val="ffffff"/>
                </a:solidFill>
                <a:uFillTx/>
                <a:latin typeface="Avenir Next LT Pro"/>
                <a:hlinkClick r:id="rId9"/>
              </a:rPr>
              <a:t>Win</a:t>
            </a:r>
            <a:r>
              <a:rPr b="0" lang="de-DE" sz="1050" spc="-1" strike="noStrike" u="sng">
                <a:solidFill>
                  <a:srgbClr val="ffffff"/>
                </a:solidFill>
                <a:uFillTx/>
                <a:latin typeface="Avenir Next LT Pro"/>
                <a:hlinkClick r:id="rId10"/>
              </a:rPr>
              <a:t> Greifautomat | KMS Handels GmbH Shop (kms-handel-shop.de)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feld 3"/>
          <p:cNvSpPr/>
          <p:nvPr/>
        </p:nvSpPr>
        <p:spPr>
          <a:xfrm>
            <a:off x="765000" y="233280"/>
            <a:ext cx="44971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2800" spc="-1" strike="noStrike">
                <a:solidFill>
                  <a:srgbClr val="ffffff"/>
                </a:solidFill>
                <a:latin typeface="Avenir Next LT Pro"/>
              </a:rPr>
              <a:t>3. Arbeitstagebuch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7" name="Textfeld 10"/>
          <p:cNvSpPr/>
          <p:nvPr/>
        </p:nvSpPr>
        <p:spPr>
          <a:xfrm>
            <a:off x="1185120" y="794880"/>
            <a:ext cx="815472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  <a:spcAft>
                <a:spcPts val="799"/>
              </a:spcAft>
              <a:buNone/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14.03.22: Erste Idee: Greifautomat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Joystick angefangen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28.03.22: Grober Aufbau und Skizze erstellen</a:t>
            </a:r>
            <a:endParaRPr b="0" lang="en-US" sz="1400" spc="-1" strike="noStrike">
              <a:latin typeface="Arial"/>
            </a:endParaRPr>
          </a:p>
          <a:p>
            <a:pPr marL="1348920" indent="-899280"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Funktionen: </a:t>
            </a: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	</a:t>
            </a: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Greifer, der sich in einem Gestell bewegen kann, wird mittels Bluetooth über Joystick gesteuert</a:t>
            </a:r>
            <a:endParaRPr b="0" lang="en-US" sz="14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spcAft>
                <a:spcPts val="799"/>
              </a:spcAft>
              <a:buClr>
                <a:srgbClr val="ffffff"/>
              </a:buClr>
              <a:buFont typeface="Wingdings" charset="2"/>
              <a:buChar char=""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Idee des Greifautomaten nicht weiterverfolgt, da es zu kompliziert und aufwendig ist.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09.09.22: weitere Ideensammlung und finale Entscheidung für eine Süßigkeiten-Automaten getroffen.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12.09.22: Erster Entwurf des Süßigkeiten-Automats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25.09.22: Weiterführung der Bauarbeit im Sinne einer weiteren Auswahlmöglichkeit und mögliche Modifizierungen ausprobiert. Idee eines Trichters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10.11.22: Neuer Entwurf: Trichter fällt weg; nur ein Fach für die Süßigkeiten; Programmierung der Motoren.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14.11.22: Laufband und Geldauffangbehälter hinzugefügt; Programmierung erweitert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02.12.22: Endgültige Fertigstellung des Projekts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de-DE" sz="1400" spc="-1" strike="noStrike">
                <a:solidFill>
                  <a:srgbClr val="ffffff"/>
                </a:solidFill>
                <a:latin typeface="Avenir Next LT Pro"/>
                <a:ea typeface="Calibri"/>
              </a:rPr>
              <a:t>05.12.22: Abgabe der P-Seminararbeit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feld 3"/>
          <p:cNvSpPr/>
          <p:nvPr/>
        </p:nvSpPr>
        <p:spPr>
          <a:xfrm>
            <a:off x="776160" y="2742120"/>
            <a:ext cx="10639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de-DE" sz="7200" spc="-1" strike="noStrike">
                <a:solidFill>
                  <a:srgbClr val="ffffff"/>
                </a:solidFill>
                <a:latin typeface="Avenir Next LT Pro"/>
              </a:rPr>
              <a:t>4. Fortschritt des Baues 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rafik 3" descr="Ein Bild, das drinnen, Spielzeug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3792600" y="359640"/>
            <a:ext cx="4606560" cy="613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rafik 3" descr="Ein Bild, das drinnen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3454560" y="513720"/>
            <a:ext cx="5282640" cy="583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rafik 3" descr="Ein Bild, das drinnen, Spielzeug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3208680" y="541440"/>
            <a:ext cx="5774760" cy="577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3" descr="Ein Bild, das drinnen, Arbeitstisch, Ausrüstung, zugemüllt enthält.&#10;&#10;Automatisch generierte Beschreibung"/>
          <p:cNvPicPr/>
          <p:nvPr/>
        </p:nvPicPr>
        <p:blipFill>
          <a:blip r:embed="rId1"/>
          <a:stretch/>
        </p:blipFill>
        <p:spPr>
          <a:xfrm rot="16200000">
            <a:off x="3196440" y="-434520"/>
            <a:ext cx="5798520" cy="772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{99128F6F-9B99-44F9-B12F-20BE8BEC63A8}tf55705232_win32</Template>
  <TotalTime>201</TotalTime>
  <Application>LibreOffice/7.3.7.2$Linux_X86_64 LibreOffice_project/30$Build-2</Application>
  <AppVersion>15.0000</AppVersion>
  <Words>331</Words>
  <Paragraphs>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2022-12-02T15:32:55Z</dcterms:created>
  <dc:creator>Timo Katzenberger</dc:creator>
  <dc:description/>
  <dc:language>en-US</dc:language>
  <cp:lastModifiedBy/>
  <dcterms:modified xsi:type="dcterms:W3CDTF">2022-12-04T23:45:22Z</dcterms:modified>
  <cp:revision>14</cp:revision>
  <dc:subject/>
  <dc:title>Titel Lorem Ipsum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2</vt:i4>
  </property>
  <property fmtid="{D5CDD505-2E9C-101B-9397-08002B2CF9AE}" pid="4" name="PresentationFormat">
    <vt:lpwstr>Widescreen</vt:lpwstr>
  </property>
  <property fmtid="{D5CDD505-2E9C-101B-9397-08002B2CF9AE}" pid="5" name="Slides">
    <vt:i4>15</vt:i4>
  </property>
</Properties>
</file>